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0" r:id="rId5"/>
    <p:sldId id="258" r:id="rId6"/>
    <p:sldId id="296" r:id="rId7"/>
    <p:sldId id="259" r:id="rId8"/>
    <p:sldId id="303" r:id="rId9"/>
    <p:sldId id="261" r:id="rId10"/>
    <p:sldId id="281" r:id="rId11"/>
    <p:sldId id="265" r:id="rId12"/>
    <p:sldId id="267" r:id="rId13"/>
    <p:sldId id="268" r:id="rId14"/>
    <p:sldId id="270" r:id="rId15"/>
    <p:sldId id="269" r:id="rId16"/>
    <p:sldId id="277" r:id="rId17"/>
    <p:sldId id="271" r:id="rId18"/>
    <p:sldId id="266" r:id="rId19"/>
    <p:sldId id="278" r:id="rId20"/>
    <p:sldId id="300" r:id="rId21"/>
    <p:sldId id="279" r:id="rId22"/>
    <p:sldId id="280" r:id="rId23"/>
    <p:sldId id="301" r:id="rId24"/>
    <p:sldId id="302" r:id="rId25"/>
    <p:sldId id="263" r:id="rId26"/>
    <p:sldId id="264" r:id="rId27"/>
    <p:sldId id="299" r:id="rId28"/>
    <p:sldId id="262" r:id="rId29"/>
    <p:sldId id="297" r:id="rId30"/>
    <p:sldId id="29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0DD79-A04A-45F0-9FC2-D005B3BECE7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D6E9E-F5E7-4E08-A663-099A3B7C3BB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2825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检索工具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7935" y="1751330"/>
            <a:ext cx="2473960" cy="36029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4695" y="1751330"/>
            <a:ext cx="2717800" cy="3602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900" y="1760220"/>
            <a:ext cx="2764155" cy="3594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80740" y="5634355"/>
            <a:ext cx="50463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系统具有丰富的检索工具，帮用户快速定位目标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38830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导出工具（</a:t>
            </a:r>
            <a:r>
              <a:rPr lang="en-US" altLang="zh-CN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CSV</a:t>
            </a:r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）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6290" y="1788795"/>
            <a:ext cx="5518785" cy="1696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290" y="3721735"/>
            <a:ext cx="5518150" cy="15678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64715" y="5569585"/>
            <a:ext cx="8344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FFFF00"/>
                </a:solidFill>
              </a:rPr>
              <a:t>所有表格都支持导出为</a:t>
            </a:r>
            <a:r>
              <a:rPr lang="en-US" altLang="zh-CN">
                <a:solidFill>
                  <a:srgbClr val="FFFF00"/>
                </a:solidFill>
              </a:rPr>
              <a:t>CSV</a:t>
            </a:r>
            <a:r>
              <a:rPr lang="zh-CN" altLang="en-US">
                <a:solidFill>
                  <a:srgbClr val="FFFF00"/>
                </a:solidFill>
              </a:rPr>
              <a:t>功能，前端操作速度快，文件名也调整为最合适的名称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1475" y="3721735"/>
            <a:ext cx="1247775" cy="15335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22479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图表工具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8675" y="1420495"/>
            <a:ext cx="2329815" cy="17316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370" y="1410970"/>
            <a:ext cx="2489835" cy="17513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368675" y="3245485"/>
            <a:ext cx="5201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图表展示形式的切换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710" y="3840480"/>
            <a:ext cx="2812415" cy="1817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370" y="3840480"/>
            <a:ext cx="1152525" cy="13906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67710" y="5744845"/>
            <a:ext cx="5201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FF00"/>
                </a:solidFill>
              </a:rPr>
              <a:t>图表直接可以保存为图片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31553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页面跳转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1695" y="1647825"/>
            <a:ext cx="5770880" cy="1235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60" y="2599690"/>
            <a:ext cx="5770880" cy="2092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440" y="3061335"/>
            <a:ext cx="3479165" cy="27120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1695" y="5401945"/>
            <a:ext cx="6407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整个系统支持多种跳转和页面迁移，可以方便查看任何你关心的内容，同时可以通过返回按钮，返回之前的页面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305" y="5773420"/>
            <a:ext cx="1285875" cy="4286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419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丰富的表现形式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6940" y="1420495"/>
            <a:ext cx="2889885" cy="2212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190" y="1420495"/>
            <a:ext cx="3245485" cy="2212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990" y="1420495"/>
            <a:ext cx="4157980" cy="3990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940" y="3822700"/>
            <a:ext cx="2912110" cy="15887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3190" y="3822700"/>
            <a:ext cx="1715135" cy="15881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2785" y="3822700"/>
            <a:ext cx="1405890" cy="15887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16940" y="5521960"/>
            <a:ext cx="105270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FFFF00"/>
                </a:solidFill>
              </a:rPr>
              <a:t>综合使用了雷达图，旭日图，柱状图，极坐标轴图,散点图，饼图，树形图，热力图，桑基图，折线图，地图，日历图，自定义性别比例图，3维柱状图，3维散点图，动态时间效果，涟漪效果。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419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交互式体验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5330" y="1534160"/>
            <a:ext cx="6002020" cy="39662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75330" y="5701665"/>
            <a:ext cx="6001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画面设置了很多过滤器，选择器，尽量做到自助式表单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41941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导航栏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1497965"/>
            <a:ext cx="10944225" cy="685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9360" y="4919345"/>
            <a:ext cx="88842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通过导航栏可以快速跳转到你希望的领域，打开检索工具，回到主页，返回之前的页面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60" y="2384425"/>
            <a:ext cx="1633220" cy="23793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370" y="2384425"/>
            <a:ext cx="2889885" cy="2362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1915" y="2384425"/>
            <a:ext cx="3030220" cy="2362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458460" y="704215"/>
            <a:ext cx="17862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七选三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30655" y="5186045"/>
            <a:ext cx="96018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  <a:sym typeface="+mn-ea"/>
              </a:rPr>
              <a:t>提供不同基准的</a:t>
            </a:r>
            <a:r>
              <a:rPr lang="en-US" altLang="zh-CN">
                <a:solidFill>
                  <a:srgbClr val="FFFF00"/>
                </a:solidFill>
                <a:sym typeface="+mn-ea"/>
              </a:rPr>
              <a:t>7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选</a:t>
            </a:r>
            <a:r>
              <a:rPr lang="en-US" altLang="zh-CN">
                <a:solidFill>
                  <a:srgbClr val="FFFF00"/>
                </a:solidFill>
                <a:sym typeface="+mn-ea"/>
              </a:rPr>
              <a:t>3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数据（五校联考，十校联考）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对于单科目，双科目，三科目进行详细的可视化展示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  <a:sym typeface="+mn-ea"/>
              </a:rPr>
              <a:t>通过图表可以帮助学校进行师资调配，高三班级划分</a:t>
            </a:r>
            <a:endParaRPr lang="zh-CN" altLang="en-US">
              <a:solidFill>
                <a:srgbClr val="FFFF00"/>
              </a:solidFill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675" y="3462655"/>
            <a:ext cx="3750945" cy="16224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540" y="1486535"/>
            <a:ext cx="3531235" cy="18853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40" y="3462655"/>
            <a:ext cx="3530600" cy="16224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010" y="1486535"/>
            <a:ext cx="3736975" cy="18091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411470" y="704215"/>
            <a:ext cx="3004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七选三 总结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3600" y="1459230"/>
            <a:ext cx="7924800" cy="39401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133600" y="5535930"/>
            <a:ext cx="79248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男女生对于不同科目的热度不同，通过雷达图还可以发现男生对于不同科目热度差异也很厉害。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411470" y="704215"/>
            <a:ext cx="258826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消费 工具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9170" y="1618615"/>
            <a:ext cx="10480040" cy="24536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7275" y="4340860"/>
            <a:ext cx="8183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可以设定一个月度消费上限，然后过滤出超过这个上限的学生和月份。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也可以查询某个学生的月度消费情况，通过该工具可以掌握特定学生的消费情况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胡伟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1401445" y="2310130"/>
            <a:ext cx="1009650" cy="13468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9180" y="3764280"/>
            <a:ext cx="29483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胡伟敏（胡八一）  主程序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OGeek算法挑战赛  优胜奖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FDDC2018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信息抽取</a:t>
            </a: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Rank8</a:t>
            </a:r>
            <a:endParaRPr lang="en-US" altLang="zh-CN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52620" y="1005205"/>
            <a:ext cx="46818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灰毛毛  团队介绍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1600" y="3764280"/>
            <a:ext cx="278574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包恒达（林有夕） 机器学习专家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2019DCIC 移动信用分评估 冠军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2018科大讯飞转化率预估大赛rank2 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2018CCF BDCI 面向电信行业的套餐匹配 rank2 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OGeek算法挑战赛  rank2 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全球城市计算AI挑战赛 季军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甜橙金融风险识别 rank8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l"/>
            <a:r>
              <a:rPr lang="zh-CN" altLang="en-US" sz="1200">
                <a:solidFill>
                  <a:schemeClr val="accent4">
                    <a:lumMod val="40000"/>
                    <a:lumOff val="60000"/>
                  </a:schemeClr>
                </a:solidFill>
              </a:rPr>
              <a:t>2018腾讯社交广告大赛 rank 15</a:t>
            </a:r>
            <a:endParaRPr lang="zh-CN" altLang="en-US" sz="12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5" descr="包恒达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740" y="2334260"/>
            <a:ext cx="1027430" cy="1370965"/>
          </a:xfrm>
          <a:prstGeom prst="rect">
            <a:avLst/>
          </a:prstGeom>
        </p:spPr>
      </p:pic>
      <p:pic>
        <p:nvPicPr>
          <p:cNvPr id="7" name="图片 6" descr="俞静怡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070" y="2417445"/>
            <a:ext cx="895350" cy="13468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97345" y="3829050"/>
            <a:ext cx="1501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俞静怡 美工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</p:txBody>
      </p:sp>
      <p:pic>
        <p:nvPicPr>
          <p:cNvPr id="9" name="图片 8" descr="王理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015" y="2417445"/>
            <a:ext cx="981075" cy="13087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99120" y="3829050"/>
            <a:ext cx="1501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王理 测试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</p:txBody>
      </p:sp>
      <p:pic>
        <p:nvPicPr>
          <p:cNvPr id="11" name="图片 10" descr="王鑫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6785" y="2387600"/>
            <a:ext cx="1026160" cy="13684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700895" y="3829050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  <a:sym typeface="+mn-ea"/>
              </a:rPr>
              <a:t>王鑫 数据挖掘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411470" y="704215"/>
            <a:ext cx="3004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消费 总结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1315" y="1701800"/>
            <a:ext cx="9326880" cy="37985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32355" y="5648960"/>
            <a:ext cx="7924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月消费金额和学校的假期吻合，周别也可以看出工作日和休息日的差距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140" y="1532255"/>
            <a:ext cx="6018530" cy="45796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11470" y="704215"/>
            <a:ext cx="3004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考勤 总结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94245" y="1532255"/>
            <a:ext cx="40970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性别对于考勤，除了离校和进校外影响不大。住校生极少迟到早退，校服校徽有问题，也是情理之中的。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早高峰的时候，迟到比较多，中午离校进校很频繁，晚上则离校占比较高，也符合实际情况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通过对于考勤情况的把握，学校可以开展重点整治活动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411470" y="704215"/>
            <a:ext cx="3004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考试一览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0900" y="1625600"/>
            <a:ext cx="7274560" cy="2093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12595" y="4028440"/>
            <a:ext cx="82429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系统主要以班级为单位，进行了各个维度的统计，帮助学校对于各个班级在年级组中的位置有个清晰的认识。点击每个班级的条目，可以进入该班级，获得具体每个学生在班级和年级组的排名信息和其他统计信息。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194300" y="742315"/>
            <a:ext cx="30048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偏科分析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 descr="ExamD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355" y="1619250"/>
            <a:ext cx="6448425" cy="44069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77480" y="1619250"/>
            <a:ext cx="34544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学生偏科是一个普遍的现象，偏科分析帮助教师分析出偏科的学生和偏科严重程度。这里可以将任意两门课程的排名展示在图表中，系统将两门课程排名相差很大的学生使用红色标记了出来。方便教师寻找需要特别关心的学生。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505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趋势预测 </a:t>
            </a:r>
            <a:r>
              <a:rPr lang="en-US" altLang="zh-CN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- </a:t>
            </a:r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简单时序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0" y="1822450"/>
            <a:ext cx="5905500" cy="27717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46225" y="4850765"/>
            <a:ext cx="9431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FFFF00"/>
                </a:solidFill>
              </a:rPr>
              <a:t>通过对于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等第</a:t>
            </a:r>
            <a:r>
              <a:rPr lang="zh-CN" altLang="en-US">
                <a:solidFill>
                  <a:srgbClr val="FFFF00"/>
                </a:solidFill>
              </a:rPr>
              <a:t>平均值，最后一个等第，以及等第的变化趋势，进行加权计算之后，预测等第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505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趋势预测 </a:t>
            </a:r>
            <a:r>
              <a:rPr lang="en-US" altLang="zh-CN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- </a:t>
            </a:r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机器学习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6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1395" y="1691323"/>
            <a:ext cx="5274310" cy="434403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463665" y="1691640"/>
            <a:ext cx="455295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rgbClr val="FFFF00"/>
                </a:solidFill>
              </a:rPr>
              <a:t>这里我们选择了工业界十分优秀的</a:t>
            </a:r>
            <a:r>
              <a:rPr lang="zh-CN" altLang="en-US">
                <a:solidFill>
                  <a:srgbClr val="FFC000"/>
                </a:solidFill>
              </a:rPr>
              <a:t>lightgbm</a:t>
            </a:r>
            <a:r>
              <a:rPr lang="zh-CN" altLang="en-US">
                <a:solidFill>
                  <a:srgbClr val="FFFF00"/>
                </a:solidFill>
              </a:rPr>
              <a:t> 模型建模，该模型训练速度快，易部署，鲁棒性好，且具有良好的特征筛选能力。通过参数配置即可实现对于一些低质量信号及特征的过滤。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50546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成绩风险警报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620" y="2079625"/>
            <a:ext cx="4371975" cy="29051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14415" y="2204720"/>
            <a:ext cx="47688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通过成绩风险警报提醒学生成绩下滑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学生和教师可以对学生进行干预，分析并且寻找成绩下滑的原因，帮助学生提高成绩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首页201904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78300" y="1528445"/>
            <a:ext cx="3585845" cy="2016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683125" y="713740"/>
            <a:ext cx="4573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设计的心路历程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 descr="e665017bfe4ad7b95e237820a8df8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870" y="1511935"/>
            <a:ext cx="3572510" cy="2007870"/>
          </a:xfrm>
          <a:prstGeom prst="rect">
            <a:avLst/>
          </a:prstGeom>
        </p:spPr>
      </p:pic>
      <p:pic>
        <p:nvPicPr>
          <p:cNvPr id="5" name="图片 4" descr="首页201905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930" y="1511935"/>
            <a:ext cx="3910965" cy="2007870"/>
          </a:xfrm>
          <a:prstGeom prst="rect">
            <a:avLst/>
          </a:prstGeom>
        </p:spPr>
      </p:pic>
      <p:pic>
        <p:nvPicPr>
          <p:cNvPr id="6" name="图片 5" descr="考试2019040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5565" y="3336290"/>
            <a:ext cx="2952115" cy="2311400"/>
          </a:xfrm>
          <a:prstGeom prst="rect">
            <a:avLst/>
          </a:prstGeom>
        </p:spPr>
      </p:pic>
      <p:pic>
        <p:nvPicPr>
          <p:cNvPr id="8" name="图片 7" descr="考试201905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2625" y="3336290"/>
            <a:ext cx="4516755" cy="231203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87725" y="5777230"/>
            <a:ext cx="5416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在美工的协助下，</a:t>
            </a:r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</a:rPr>
              <a:t>UI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设计修改了很多稿，才最终定型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45732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学校订制元素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8235" y="1911985"/>
            <a:ext cx="3978910" cy="7239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7160" y="1420495"/>
            <a:ext cx="6891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在保证通用性的前提下，将一些 宁波效实中学 的元素放入</a:t>
            </a:r>
            <a:r>
              <a:rPr lang="en-US" altLang="zh-CN">
                <a:solidFill>
                  <a:srgbClr val="FFFF00"/>
                </a:solidFill>
              </a:rPr>
              <a:t>UI</a:t>
            </a:r>
            <a:r>
              <a:rPr lang="zh-CN" altLang="en-US">
                <a:solidFill>
                  <a:srgbClr val="FFFF00"/>
                </a:solidFill>
              </a:rPr>
              <a:t>设计中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18235" y="2769235"/>
            <a:ext cx="25488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带有学校</a:t>
            </a:r>
            <a:r>
              <a:rPr lang="en-US" altLang="zh-CN">
                <a:solidFill>
                  <a:srgbClr val="FFFF00"/>
                </a:solidFill>
              </a:rPr>
              <a:t>LOGO</a:t>
            </a:r>
            <a:r>
              <a:rPr lang="zh-CN" altLang="en-US">
                <a:solidFill>
                  <a:srgbClr val="FFFF00"/>
                </a:solidFill>
              </a:rPr>
              <a:t>的导航栏</a:t>
            </a:r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18235" y="5535930"/>
            <a:ext cx="39782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网站背景是学校教学楼图片和学校</a:t>
            </a:r>
            <a:r>
              <a:rPr lang="en-US" altLang="zh-CN">
                <a:solidFill>
                  <a:srgbClr val="FFFF00"/>
                </a:solidFill>
              </a:rPr>
              <a:t>LOGO</a:t>
            </a:r>
            <a:r>
              <a:rPr lang="zh-CN" altLang="en-US">
                <a:solidFill>
                  <a:srgbClr val="FFFF00"/>
                </a:solidFill>
              </a:rPr>
              <a:t>的水印效果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9" name="图片 8" descr="backgroun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35" y="3137535"/>
            <a:ext cx="3978910" cy="2238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730" y="1911985"/>
            <a:ext cx="5220970" cy="26447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13730" y="4890770"/>
            <a:ext cx="5220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东部和白杨校区的图片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27298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改进和展望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20825" y="1713865"/>
            <a:ext cx="871474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由于一些技术原因，部分</a:t>
            </a:r>
            <a:r>
              <a:rPr lang="en-US" altLang="zh-CN">
                <a:solidFill>
                  <a:srgbClr val="FFFF00"/>
                </a:solidFill>
              </a:rPr>
              <a:t>3D</a:t>
            </a:r>
            <a:r>
              <a:rPr lang="zh-CN" altLang="en-US">
                <a:solidFill>
                  <a:srgbClr val="FFFF00"/>
                </a:solidFill>
              </a:rPr>
              <a:t>图表被迫加上了边框，和整体风格产生了一些差异，需要改进或者考虑其他方案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机器学习部分，希望有机会和学校合作，获得更加完整的数据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使用现有后台数据，开发移动端</a:t>
            </a:r>
            <a:r>
              <a:rPr lang="en-US" altLang="zh-CN">
                <a:solidFill>
                  <a:srgbClr val="FFFF00"/>
                </a:solidFill>
              </a:rPr>
              <a:t>App</a:t>
            </a:r>
            <a:r>
              <a:rPr lang="zh-CN" altLang="en-US">
                <a:solidFill>
                  <a:srgbClr val="FFFF00"/>
                </a:solidFill>
              </a:rPr>
              <a:t>，方便在手机和平板上阅览数据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对于成绩更细粒度的统计，建立以周为单位的成绩跟踪和对学习状况的干预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654040" y="930275"/>
            <a:ext cx="2252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技术堆栈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0" y="1908810"/>
            <a:ext cx="1819275" cy="1524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985" y="1879600"/>
            <a:ext cx="1690370" cy="1582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4196080"/>
            <a:ext cx="6153150" cy="1400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18715" y="3550920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</a:rPr>
              <a:t>Angular </a:t>
            </a:r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前端框架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首次加载之后，画面在本地操作，无延迟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81495" y="3550920"/>
            <a:ext cx="4069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</a:rPr>
              <a:t>.NetCore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面向对象语言，支持部署在多种环境下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54040" y="5596255"/>
            <a:ext cx="2240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accent4">
                    <a:lumMod val="40000"/>
                    <a:lumOff val="60000"/>
                  </a:schemeClr>
                </a:solidFill>
              </a:rPr>
              <a:t>ECharts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丰富的图表展示功能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69510" y="930275"/>
            <a:ext cx="2252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数据准备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850" y="4170045"/>
            <a:ext cx="1195070" cy="1195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20950" y="5524500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天气数据的采集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浙江省行政区域资料的准备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500" y="1739265"/>
            <a:ext cx="1201420" cy="1201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520950" y="3154045"/>
            <a:ext cx="3383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FFFF00"/>
                </a:solidFill>
              </a:rPr>
              <a:t>考勤数据的整理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各个时期的数据划分，找到断点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考勤对应表的默认信息的修改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5110" y="1739900"/>
            <a:ext cx="1214755" cy="12007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28105" y="3082925"/>
            <a:ext cx="45262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FFFF00"/>
                </a:solidFill>
              </a:rPr>
              <a:t>数据缓存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个人月度消费情况，成绩排名等需要大量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聚合操作的数据，启动时就计算完毕，备用</a:t>
            </a:r>
            <a:endParaRPr lang="zh-CN" altLang="en-US">
              <a:solidFill>
                <a:srgbClr val="FFFF00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110" y="4076065"/>
            <a:ext cx="1322070" cy="12388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428105" y="5365115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FFFF00"/>
                </a:solidFill>
              </a:rPr>
              <a:t>数据取舍</a:t>
            </a:r>
            <a:endParaRPr lang="zh-CN" altLang="en-US">
              <a:solidFill>
                <a:srgbClr val="FFFF00"/>
              </a:solidFill>
            </a:endParaRPr>
          </a:p>
          <a:p>
            <a:r>
              <a:rPr lang="zh-CN" altLang="en-US">
                <a:solidFill>
                  <a:srgbClr val="FFFF00"/>
                </a:solidFill>
              </a:rPr>
              <a:t>对于无法找到对应学生的成绩，全部舍弃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69510" y="930275"/>
            <a:ext cx="2252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设计理念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8450" y="1940560"/>
            <a:ext cx="749808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>
                <a:solidFill>
                  <a:srgbClr val="FFFF00"/>
                </a:solidFill>
              </a:rPr>
              <a:t>尽可能使得所有群体都能够获得 消费、考勤 和 成绩信息</a:t>
            </a:r>
            <a:endParaRPr lang="zh-CN" altLang="en-US">
              <a:solidFill>
                <a:srgbClr val="FFFF00"/>
              </a:solidFill>
            </a:endParaRPr>
          </a:p>
          <a:p>
            <a:pPr algn="l"/>
            <a:endParaRPr lang="zh-CN" altLang="en-US">
              <a:solidFill>
                <a:srgbClr val="FFFF00"/>
              </a:solidFill>
            </a:endParaRPr>
          </a:p>
          <a:p>
            <a:pPr algn="l"/>
            <a:r>
              <a:rPr lang="zh-CN" altLang="en-US">
                <a:solidFill>
                  <a:srgbClr val="FFFF00"/>
                </a:solidFill>
              </a:rPr>
              <a:t>尽可能通过图表获得一些结论性的结果，辅助学校进行决策</a:t>
            </a:r>
            <a:endParaRPr lang="zh-CN" altLang="en-US">
              <a:solidFill>
                <a:srgbClr val="FFFF00"/>
              </a:solidFill>
            </a:endParaRPr>
          </a:p>
          <a:p>
            <a:pPr algn="l"/>
            <a:endParaRPr lang="zh-CN" altLang="en-US">
              <a:solidFill>
                <a:srgbClr val="FFFF00"/>
              </a:solidFill>
            </a:endParaRPr>
          </a:p>
          <a:p>
            <a:pPr algn="l"/>
            <a:r>
              <a:rPr lang="zh-CN" altLang="en-US">
                <a:solidFill>
                  <a:srgbClr val="FFFF00"/>
                </a:solidFill>
              </a:rPr>
              <a:t>尽可能提供过滤器，检索器，或者其他可互动功能，达到自助式图表生成</a:t>
            </a:r>
            <a:endParaRPr lang="zh-CN" altLang="en-US">
              <a:solidFill>
                <a:srgbClr val="FFFF00"/>
              </a:solidFill>
            </a:endParaRPr>
          </a:p>
          <a:p>
            <a:pPr algn="l"/>
            <a:endParaRPr lang="zh-CN" altLang="en-US">
              <a:solidFill>
                <a:srgbClr val="FFFF00"/>
              </a:solidFill>
            </a:endParaRPr>
          </a:p>
          <a:p>
            <a:pPr algn="l"/>
            <a:r>
              <a:rPr lang="zh-CN" altLang="en-US">
                <a:solidFill>
                  <a:srgbClr val="FFFF00"/>
                </a:solidFill>
                <a:sym typeface="+mn-ea"/>
              </a:rPr>
              <a:t>尽可能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引入</a:t>
            </a:r>
            <a:r>
              <a:rPr lang="zh-CN" altLang="en-US">
                <a:solidFill>
                  <a:srgbClr val="FFFF00"/>
                </a:solidFill>
                <a:sym typeface="+mn-ea"/>
              </a:rPr>
              <a:t>机器学习和人工智能等新技术</a:t>
            </a:r>
            <a:endParaRPr lang="zh-CN" altLang="en-US">
              <a:solidFill>
                <a:srgbClr val="FFFF00"/>
              </a:solidFill>
            </a:endParaRPr>
          </a:p>
          <a:p>
            <a:pPr algn="l"/>
            <a:endParaRPr lang="zh-CN" altLang="en-US">
              <a:solidFill>
                <a:srgbClr val="FFFF00"/>
              </a:solidFill>
            </a:endParaRPr>
          </a:p>
          <a:p>
            <a:pPr algn="l"/>
            <a:r>
              <a:rPr lang="zh-CN" altLang="en-US">
                <a:solidFill>
                  <a:srgbClr val="FFFF00"/>
                </a:solidFill>
              </a:rPr>
              <a:t>尽可能设计上出现学校的元素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1485" y="1136015"/>
            <a:ext cx="2374265" cy="14624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403465" y="687705"/>
            <a:ext cx="2277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群体划分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3718560"/>
            <a:ext cx="1326515" cy="1000760"/>
          </a:xfrm>
          <a:prstGeom prst="rect">
            <a:avLst/>
          </a:prstGeom>
        </p:spPr>
      </p:pic>
      <p:pic>
        <p:nvPicPr>
          <p:cNvPr id="5" name="图片 4" descr="BaiYangCampu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710" y="2598420"/>
            <a:ext cx="1647825" cy="1096645"/>
          </a:xfrm>
          <a:prstGeom prst="rect">
            <a:avLst/>
          </a:prstGeom>
        </p:spPr>
      </p:pic>
      <p:pic>
        <p:nvPicPr>
          <p:cNvPr id="6" name="图片 5" descr="EastCampu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245" y="2598420"/>
            <a:ext cx="1688465" cy="11201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205" y="3718560"/>
            <a:ext cx="1326515" cy="10007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6020" y="3718560"/>
            <a:ext cx="1326515" cy="100076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215" y="3718560"/>
            <a:ext cx="1326515" cy="10007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245" y="3718560"/>
            <a:ext cx="1326515" cy="10007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4060" y="3718560"/>
            <a:ext cx="1326515" cy="1000760"/>
          </a:xfrm>
          <a:prstGeom prst="rect">
            <a:avLst/>
          </a:prstGeom>
        </p:spPr>
      </p:pic>
      <p:pic>
        <p:nvPicPr>
          <p:cNvPr id="17" name="图片 16" descr="ma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990" y="4832350"/>
            <a:ext cx="582295" cy="582295"/>
          </a:xfrm>
          <a:prstGeom prst="rect">
            <a:avLst/>
          </a:prstGeom>
        </p:spPr>
      </p:pic>
      <p:pic>
        <p:nvPicPr>
          <p:cNvPr id="18" name="图片 17" descr="fema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4710" y="4832350"/>
            <a:ext cx="582295" cy="582295"/>
          </a:xfrm>
          <a:prstGeom prst="rect">
            <a:avLst/>
          </a:prstGeom>
        </p:spPr>
      </p:pic>
      <p:pic>
        <p:nvPicPr>
          <p:cNvPr id="19" name="图片 18" descr="ma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130" y="4832350"/>
            <a:ext cx="582295" cy="582295"/>
          </a:xfrm>
          <a:prstGeom prst="rect">
            <a:avLst/>
          </a:prstGeom>
        </p:spPr>
      </p:pic>
      <p:pic>
        <p:nvPicPr>
          <p:cNvPr id="20" name="图片 19" descr="fema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3950" y="4832350"/>
            <a:ext cx="582295" cy="582295"/>
          </a:xfrm>
          <a:prstGeom prst="rect">
            <a:avLst/>
          </a:prstGeom>
        </p:spPr>
      </p:pic>
      <p:pic>
        <p:nvPicPr>
          <p:cNvPr id="21" name="图片 20" descr="ma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9595" y="4832350"/>
            <a:ext cx="582295" cy="582295"/>
          </a:xfrm>
          <a:prstGeom prst="rect">
            <a:avLst/>
          </a:prstGeom>
        </p:spPr>
      </p:pic>
      <p:pic>
        <p:nvPicPr>
          <p:cNvPr id="22" name="图片 21" descr="fema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315" y="4832350"/>
            <a:ext cx="582295" cy="582295"/>
          </a:xfrm>
          <a:prstGeom prst="rect">
            <a:avLst/>
          </a:prstGeom>
        </p:spPr>
      </p:pic>
      <p:pic>
        <p:nvPicPr>
          <p:cNvPr id="23" name="图片 22" descr="mal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735" y="4832350"/>
            <a:ext cx="582295" cy="582295"/>
          </a:xfrm>
          <a:prstGeom prst="rect">
            <a:avLst/>
          </a:prstGeom>
        </p:spPr>
      </p:pic>
      <p:pic>
        <p:nvPicPr>
          <p:cNvPr id="24" name="图片 23" descr="femal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6555" y="4832350"/>
            <a:ext cx="582295" cy="5822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0127615" y="1394460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学校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127615" y="2728595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校区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936480" y="4291330"/>
            <a:ext cx="1452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班级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pPr algn="ctr"/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（年级组）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198100" y="4832350"/>
            <a:ext cx="69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accent4">
                    <a:lumMod val="40000"/>
                    <a:lumOff val="60000"/>
                  </a:schemeClr>
                </a:solidFill>
              </a:rPr>
              <a:t>学生</a:t>
            </a:r>
            <a:endParaRPr lang="zh-CN" altLang="en-US" sz="2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67155" y="5628640"/>
            <a:ext cx="7923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系统尽可能保证每个群体都有 消费，考勤，成绩 各领域针对各个维度的统计</a:t>
            </a:r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648325" y="751840"/>
            <a:ext cx="22771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维度划分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4025" y="1962150"/>
            <a:ext cx="1796415" cy="16592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055" y="1962150"/>
            <a:ext cx="1533525" cy="1659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0480" y="1995805"/>
            <a:ext cx="1536065" cy="16256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81480" y="4350385"/>
            <a:ext cx="9326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FF00"/>
                </a:solidFill>
              </a:rPr>
              <a:t>性别，生源地，是否住校是关键的三个维度，系统的大部分图表是围绕这三个维度展开的。</a:t>
            </a:r>
            <a:endParaRPr lang="zh-CN" altLang="en-US">
              <a:solidFill>
                <a:srgbClr val="FFFF00"/>
              </a:solidFill>
            </a:endParaRPr>
          </a:p>
          <a:p>
            <a:endParaRPr lang="zh-CN" altLang="en-US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2825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自定义群体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6505" y="1505585"/>
            <a:ext cx="3415030" cy="3881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46505" y="5503545"/>
            <a:ext cx="327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系统支持自已定义一个群体，获得这个群体的统计信息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9335" y="1505585"/>
            <a:ext cx="6425565" cy="3505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872480" y="5503545"/>
            <a:ext cx="327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同时也支持两个自定义群体的可视化对比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683125" y="713740"/>
            <a:ext cx="282511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accent4">
                    <a:lumMod val="40000"/>
                    <a:lumOff val="60000"/>
                  </a:schemeClr>
                </a:solidFill>
              </a:rPr>
              <a:t>自定义群体</a:t>
            </a:r>
            <a:endParaRPr lang="zh-CN" altLang="en-US" sz="400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980" y="1410970"/>
            <a:ext cx="7409815" cy="40360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38375" y="5511800"/>
            <a:ext cx="79013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>
                <a:solidFill>
                  <a:schemeClr val="accent4">
                    <a:lumMod val="40000"/>
                    <a:lumOff val="60000"/>
                  </a:schemeClr>
                </a:solidFill>
              </a:rPr>
              <a:t>通过自定义群里可以挖掘出一点有趣的东西，例如高一住校生，男女比例和整体比例差不多，非住校生，女生比例高于男生。男生比较喜欢住校。</a:t>
            </a:r>
            <a:endParaRPr lang="zh-CN" altLang="en-US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2072</Words>
  <Application>WPS 演示</Application>
  <PresentationFormat>宽屏</PresentationFormat>
  <Paragraphs>190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Alibaba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卿和</dc:creator>
  <cp:lastModifiedBy>胡伟敏</cp:lastModifiedBy>
  <cp:revision>73</cp:revision>
  <dcterms:created xsi:type="dcterms:W3CDTF">2019-06-04T14:21:00Z</dcterms:created>
  <dcterms:modified xsi:type="dcterms:W3CDTF">2019-06-06T02:42:56Z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